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2"/>
  </p:notesMasterIdLst>
  <p:sldIdLst>
    <p:sldId id="256" r:id="rId2"/>
    <p:sldId id="259" r:id="rId3"/>
    <p:sldId id="260" r:id="rId4"/>
    <p:sldId id="261" r:id="rId5"/>
    <p:sldId id="262" r:id="rId6"/>
    <p:sldId id="289"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9144000" cy="5143500" type="screen16x9"/>
  <p:notesSz cx="6858000" cy="9144000"/>
  <p:embeddedFontLst>
    <p:embeddedFont>
      <p:font typeface="Cambria Math" panose="02040503050406030204" pitchFamily="18" charset="0"/>
      <p:regular r:id="rId33"/>
    </p:embeddedFont>
    <p:embeddedFont>
      <p:font typeface="Nunito" pitchFamily="2" charset="0"/>
      <p:regular r:id="rId34"/>
      <p:bold r:id="rId35"/>
      <p:italic r:id="rId36"/>
      <p:boldItalic r:id="rId37"/>
    </p:embeddedFont>
    <p:embeddedFont>
      <p:font typeface="Nunito Sans SemiBold" pitchFamily="2"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84354" autoAdjust="0"/>
  </p:normalViewPr>
  <p:slideViewPr>
    <p:cSldViewPr snapToGrid="0">
      <p:cViewPr varScale="1">
        <p:scale>
          <a:sx n="126" d="100"/>
          <a:sy n="126" d="100"/>
        </p:scale>
        <p:origin x="11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79906308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732844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year, the test results will be available on the PAG on Tuesday 4</a:t>
            </a:r>
            <a:r>
              <a:rPr lang="en-GB" baseline="30000" dirty="0"/>
              <a:t>th</a:t>
            </a:r>
            <a:r>
              <a:rPr lang="en-GB" dirty="0"/>
              <a:t> July (https://</a:t>
            </a:r>
            <a:r>
              <a:rPr lang="en-GB" dirty="0" err="1"/>
              <a:t>assets.publishing.service.gov.uk</a:t>
            </a:r>
            <a:r>
              <a:rPr lang="en-GB" dirty="0"/>
              <a:t>/government/uploads/system/uploads/</a:t>
            </a:r>
            <a:r>
              <a:rPr lang="en-GB" dirty="0" err="1"/>
              <a:t>attachment_data</a:t>
            </a:r>
            <a:r>
              <a:rPr lang="en-GB" dirty="0"/>
              <a:t>/file/1110107/2023_key_stage_2_assessment_and_reporting_arrangements.pdf section 9.1) </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32 and 37,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60.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mathshub.thirdspacelearning.com/" TargetMode="External"/><Relationship Id="rId2" Type="http://schemas.openxmlformats.org/officeDocument/2006/relationships/hyperlink" Target="https://thirdspacelearning.com/blog/category/for-parent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2025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1026" name="Picture 2" descr="Iver Heath Junior School PTA - Support - Chiltern &amp; South Bucks Lott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9680" y="1214871"/>
            <a:ext cx="1117751" cy="11177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12</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15</a:t>
            </a:r>
            <a:r>
              <a:rPr lang="en-GB" baseline="30000" dirty="0">
                <a:solidFill>
                  <a:srgbClr val="283593"/>
                </a:solidFill>
              </a:rPr>
              <a:t>th</a:t>
            </a:r>
            <a:r>
              <a:rPr lang="en-GB" dirty="0">
                <a:solidFill>
                  <a:srgbClr val="283593"/>
                </a:solidFill>
              </a:rPr>
              <a:t> May. </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a:t>
            </a:r>
            <a:r>
              <a:rPr lang="en-GB" sz="1600" dirty="0">
                <a:solidFill>
                  <a:srgbClr val="283593"/>
                </a:solidFill>
                <a:latin typeface="Arial"/>
              </a:rPr>
              <a:t>Monday 12</a:t>
            </a:r>
            <a:r>
              <a:rPr lang="en-GB" sz="1600" baseline="30000" dirty="0">
                <a:solidFill>
                  <a:srgbClr val="283593"/>
                </a:solidFill>
                <a:latin typeface="Arial"/>
              </a:rPr>
              <a:t>th</a:t>
            </a:r>
            <a:r>
              <a:rPr lang="en-GB" sz="1600" dirty="0">
                <a:solidFill>
                  <a:srgbClr val="283593"/>
                </a:solidFill>
                <a:latin typeface="Arial"/>
              </a:rPr>
              <a:t> </a:t>
            </a:r>
            <a:r>
              <a:rPr lang="en-GB" dirty="0">
                <a:solidFill>
                  <a:srgbClr val="283593"/>
                </a:solidFill>
                <a:latin typeface="+mn-lt"/>
              </a:rPr>
              <a:t>May</a:t>
            </a:r>
          </a:p>
          <a:p>
            <a:pPr lvl="1">
              <a:lnSpc>
                <a:spcPct val="100000"/>
              </a:lnSpc>
              <a:spcBef>
                <a:spcPts val="0"/>
              </a:spcBef>
            </a:pPr>
            <a:r>
              <a:rPr lang="en-GB" dirty="0">
                <a:solidFill>
                  <a:srgbClr val="283593"/>
                </a:solidFill>
                <a:latin typeface="+mn-lt"/>
              </a:rPr>
              <a:t>Reading – Tuesday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14</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14</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125</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Writing is collected in June.</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endParaRPr lang="en-US" dirty="0"/>
          </a:p>
          <a:p>
            <a:r>
              <a:rPr lang="en-US" dirty="0"/>
              <a:t>Discussions about this will have happened with you if these are needed. There are certain rules around this arrangements too!</a:t>
            </a: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a:t>
            </a:r>
          </a:p>
          <a:p>
            <a:pPr marL="114300" indent="0">
              <a:buNone/>
            </a:pPr>
            <a:r>
              <a:rPr lang="en-GB" dirty="0">
                <a:solidFill>
                  <a:srgbClr val="283593"/>
                </a:solidFill>
              </a:rPr>
              <a:t>A scaled score of 110 or more shows the pupil is meeting above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fade">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idx="12"/>
          </p:nvPr>
        </p:nvSpPr>
        <p:spPr/>
        <p:txBody>
          <a:bodyPr/>
          <a:lstStyle/>
          <a:p>
            <a:fld id="{00000000-1234-1234-1234-123412341234}" type="slidenum">
              <a:rPr lang="en" smtClean="0"/>
              <a:pPr/>
              <a:t>6</a:t>
            </a:fld>
            <a:endParaRPr lang="en"/>
          </a:p>
        </p:txBody>
      </p:sp>
      <p:pic>
        <p:nvPicPr>
          <p:cNvPr id="5" name="Picture 4"/>
          <p:cNvPicPr>
            <a:picLocks noChangeAspect="1"/>
          </p:cNvPicPr>
          <p:nvPr/>
        </p:nvPicPr>
        <p:blipFill rotWithShape="1">
          <a:blip r:embed="rId2"/>
          <a:srcRect l="26706" t="13410" r="30019" b="5030"/>
          <a:stretch/>
        </p:blipFill>
        <p:spPr>
          <a:xfrm>
            <a:off x="2189746" y="79252"/>
            <a:ext cx="4299285" cy="5064248"/>
          </a:xfrm>
          <a:prstGeom prst="rect">
            <a:avLst/>
          </a:prstGeom>
        </p:spPr>
      </p:pic>
      <p:sp>
        <p:nvSpPr>
          <p:cNvPr id="6" name="Oval 5"/>
          <p:cNvSpPr/>
          <p:nvPr/>
        </p:nvSpPr>
        <p:spPr>
          <a:xfrm>
            <a:off x="4676273" y="1981200"/>
            <a:ext cx="1812757" cy="328863"/>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8" name="Oval 7"/>
          <p:cNvSpPr/>
          <p:nvPr/>
        </p:nvSpPr>
        <p:spPr>
          <a:xfrm>
            <a:off x="4676273" y="3657600"/>
            <a:ext cx="1700464" cy="208547"/>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963493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12</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a:p>
            <a:endParaRPr lang="en-US" dirty="0"/>
          </a:p>
          <a:p>
            <a:r>
              <a:rPr lang="en-US" dirty="0"/>
              <a:t>Paper 1 has some very strict rules such as spellings needing to be correct, accurate punctuation and following instructions carefully!</a:t>
            </a:r>
            <a:endParaRPr lang="en-GB" dirty="0"/>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4A6C288-627D-434C-9B18-18F34F5961B4}"/>
              </a:ext>
            </a:extLst>
          </p:cNvPr>
          <p:cNvPicPr>
            <a:picLocks noChangeAspect="1"/>
          </p:cNvPicPr>
          <p:nvPr/>
        </p:nvPicPr>
        <p:blipFill>
          <a:blip r:embed="rId3"/>
          <a:stretch>
            <a:fillRect/>
          </a:stretch>
        </p:blipFill>
        <p:spPr>
          <a:xfrm>
            <a:off x="2732451" y="3297013"/>
            <a:ext cx="4445000" cy="1206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FFA6AD4D-95E7-9243-B4FD-D75BE38CCC1A}"/>
              </a:ext>
            </a:extLst>
          </p:cNvPr>
          <p:cNvPicPr>
            <a:picLocks noChangeAspect="1"/>
          </p:cNvPicPr>
          <p:nvPr/>
        </p:nvPicPr>
        <p:blipFill>
          <a:blip r:embed="rId4"/>
          <a:stretch>
            <a:fillRect/>
          </a:stretch>
        </p:blipFill>
        <p:spPr>
          <a:xfrm>
            <a:off x="4699000" y="1674350"/>
            <a:ext cx="4445000" cy="7874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06696909-BA2C-7A4C-92F3-079FDBA17C5F}"/>
              </a:ext>
            </a:extLst>
          </p:cNvPr>
          <p:cNvPicPr>
            <a:picLocks noChangeAspect="1"/>
          </p:cNvPicPr>
          <p:nvPr/>
        </p:nvPicPr>
        <p:blipFill>
          <a:blip r:embed="rId5"/>
          <a:stretch>
            <a:fillRect/>
          </a:stretch>
        </p:blipFill>
        <p:spPr>
          <a:xfrm>
            <a:off x="127000" y="1176864"/>
            <a:ext cx="4436620" cy="18000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2823760" y="1677707"/>
            <a:ext cx="4053711" cy="2825806"/>
            <a:chOff x="2823760" y="1677707"/>
            <a:chExt cx="4053711" cy="282580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823760" y="167770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680338" y="2016109"/>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2974663" y="4041822"/>
              <a:ext cx="3902808" cy="46169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a:t>
              </a:r>
              <a:r>
                <a:rPr lang="en-GB" sz="1200" dirty="0"/>
                <a:t>Switch off the lights!  	Please turn off the lights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8" name="Picture 7">
            <a:extLst>
              <a:ext uri="{FF2B5EF4-FFF2-40B4-BE49-F238E27FC236}">
                <a16:creationId xmlns:a16="http://schemas.microsoft.com/office/drawing/2014/main" id="{F35D7784-BAA7-F04F-A7E7-141F8801DC24}"/>
              </a:ext>
            </a:extLst>
          </p:cNvPr>
          <p:cNvPicPr>
            <a:picLocks noChangeAspect="1"/>
          </p:cNvPicPr>
          <p:nvPr/>
        </p:nvPicPr>
        <p:blipFill>
          <a:blip r:embed="rId3"/>
          <a:stretch>
            <a:fillRect/>
          </a:stretch>
        </p:blipFill>
        <p:spPr>
          <a:xfrm>
            <a:off x="4251008" y="2948617"/>
            <a:ext cx="4495800" cy="2108200"/>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E8A094FE-9BAD-584A-935E-F8B485A3E399}"/>
              </a:ext>
            </a:extLst>
          </p:cNvPr>
          <p:cNvPicPr>
            <a:picLocks noChangeAspect="1"/>
          </p:cNvPicPr>
          <p:nvPr/>
        </p:nvPicPr>
        <p:blipFill>
          <a:blip r:embed="rId4"/>
          <a:stretch>
            <a:fillRect/>
          </a:stretch>
        </p:blipFill>
        <p:spPr>
          <a:xfrm>
            <a:off x="137885" y="1832180"/>
            <a:ext cx="4165600" cy="2120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13</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5" name="Picture 4">
            <a:extLst>
              <a:ext uri="{FF2B5EF4-FFF2-40B4-BE49-F238E27FC236}">
                <a16:creationId xmlns:a16="http://schemas.microsoft.com/office/drawing/2014/main" id="{FADE79CB-CE9D-964D-AACE-11D9BF601536}"/>
              </a:ext>
            </a:extLst>
          </p:cNvPr>
          <p:cNvPicPr>
            <a:picLocks noChangeAspect="1"/>
          </p:cNvPicPr>
          <p:nvPr/>
        </p:nvPicPr>
        <p:blipFill>
          <a:blip r:embed="rId3"/>
          <a:stretch>
            <a:fillRect/>
          </a:stretch>
        </p:blipFill>
        <p:spPr>
          <a:xfrm>
            <a:off x="194559" y="1749988"/>
            <a:ext cx="4445000" cy="1714500"/>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8CB5407F-7C78-BE41-A84B-9C0F21305D34}"/>
              </a:ext>
            </a:extLst>
          </p:cNvPr>
          <p:cNvPicPr>
            <a:picLocks noChangeAspect="1"/>
          </p:cNvPicPr>
          <p:nvPr/>
        </p:nvPicPr>
        <p:blipFill>
          <a:blip r:embed="rId4"/>
          <a:stretch>
            <a:fillRect/>
          </a:stretch>
        </p:blipFill>
        <p:spPr>
          <a:xfrm>
            <a:off x="2260599" y="3329617"/>
            <a:ext cx="4622800" cy="172720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0FF2AF05-43BD-AD41-8808-71BEAAA2AAC0}"/>
              </a:ext>
            </a:extLst>
          </p:cNvPr>
          <p:cNvPicPr>
            <a:picLocks noChangeAspect="1"/>
          </p:cNvPicPr>
          <p:nvPr/>
        </p:nvPicPr>
        <p:blipFill>
          <a:blip r:embed="rId5"/>
          <a:stretch>
            <a:fillRect/>
          </a:stretch>
        </p:blipFill>
        <p:spPr>
          <a:xfrm>
            <a:off x="4830158" y="1749988"/>
            <a:ext cx="4191000" cy="12319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My Circus Life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10" name="Picture 9">
            <a:extLst>
              <a:ext uri="{FF2B5EF4-FFF2-40B4-BE49-F238E27FC236}">
                <a16:creationId xmlns:a16="http://schemas.microsoft.com/office/drawing/2014/main" id="{A840D5BF-EF4F-C347-B74B-2F2EA7FA4A4E}"/>
              </a:ext>
            </a:extLst>
          </p:cNvPr>
          <p:cNvPicPr>
            <a:picLocks noChangeAspect="1"/>
          </p:cNvPicPr>
          <p:nvPr/>
        </p:nvPicPr>
        <p:blipFill>
          <a:blip r:embed="rId3"/>
          <a:stretch>
            <a:fillRect/>
          </a:stretch>
        </p:blipFill>
        <p:spPr>
          <a:xfrm>
            <a:off x="4564963" y="1450429"/>
            <a:ext cx="4456195" cy="2880524"/>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A79EB040-321C-F04C-A730-EC4FFAF82E5D}"/>
              </a:ext>
            </a:extLst>
          </p:cNvPr>
          <p:cNvPicPr>
            <a:picLocks noChangeAspect="1"/>
          </p:cNvPicPr>
          <p:nvPr/>
        </p:nvPicPr>
        <p:blipFill>
          <a:blip r:embed="rId4"/>
          <a:stretch>
            <a:fillRect/>
          </a:stretch>
        </p:blipFill>
        <p:spPr>
          <a:xfrm>
            <a:off x="161288" y="1698366"/>
            <a:ext cx="4308476" cy="1317163"/>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45D87AB-75E1-C34A-925F-A82CEB15926B}"/>
              </a:ext>
            </a:extLst>
          </p:cNvPr>
          <p:cNvPicPr>
            <a:picLocks noChangeAspect="1"/>
          </p:cNvPicPr>
          <p:nvPr/>
        </p:nvPicPr>
        <p:blipFill>
          <a:blip r:embed="rId5"/>
          <a:stretch>
            <a:fillRect/>
          </a:stretch>
        </p:blipFill>
        <p:spPr>
          <a:xfrm>
            <a:off x="934790" y="3215417"/>
            <a:ext cx="2984500" cy="14478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the whole text</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5" name="Picture 4">
            <a:extLst>
              <a:ext uri="{FF2B5EF4-FFF2-40B4-BE49-F238E27FC236}">
                <a16:creationId xmlns:a16="http://schemas.microsoft.com/office/drawing/2014/main" id="{166DC3C7-04EF-894B-95F0-9571FBF66887}"/>
              </a:ext>
            </a:extLst>
          </p:cNvPr>
          <p:cNvPicPr>
            <a:picLocks noChangeAspect="1"/>
          </p:cNvPicPr>
          <p:nvPr/>
        </p:nvPicPr>
        <p:blipFill>
          <a:blip r:embed="rId3"/>
          <a:stretch>
            <a:fillRect/>
          </a:stretch>
        </p:blipFill>
        <p:spPr>
          <a:xfrm>
            <a:off x="311699" y="1535307"/>
            <a:ext cx="4445000" cy="26670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C566763-120C-1D46-8278-404828A9B845}"/>
              </a:ext>
            </a:extLst>
          </p:cNvPr>
          <p:cNvPicPr>
            <a:picLocks noChangeAspect="1"/>
          </p:cNvPicPr>
          <p:nvPr/>
        </p:nvPicPr>
        <p:blipFill>
          <a:blip r:embed="rId4"/>
          <a:stretch>
            <a:fillRect/>
          </a:stretch>
        </p:blipFill>
        <p:spPr>
          <a:xfrm>
            <a:off x="4807993" y="172225"/>
            <a:ext cx="4260300" cy="447213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2022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1243668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14</a:t>
            </a:r>
            <a:r>
              <a:rPr lang="en-GB" baseline="30000" dirty="0"/>
              <a:t>th</a:t>
            </a:r>
            <a:r>
              <a:rPr lang="en-GB" dirty="0"/>
              <a:t> May and Thursday 15</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14</a:t>
            </a:r>
            <a:r>
              <a:rPr lang="en-GB" baseline="30000" dirty="0"/>
              <a:t>th</a:t>
            </a:r>
            <a:r>
              <a:rPr lang="en-GB" dirty="0"/>
              <a:t> May</a:t>
            </a:r>
          </a:p>
          <a:p>
            <a:endParaRPr lang="en-GB" dirty="0"/>
          </a:p>
          <a:p>
            <a:r>
              <a:rPr lang="en-GB" dirty="0"/>
              <a:t>Paper 2: Reasoning (40 minutes) – Wednesday 14</a:t>
            </a:r>
            <a:r>
              <a:rPr lang="en-GB" baseline="30000" dirty="0"/>
              <a:t>th</a:t>
            </a:r>
            <a:r>
              <a:rPr lang="en-GB" dirty="0"/>
              <a:t> May</a:t>
            </a:r>
          </a:p>
          <a:p>
            <a:endParaRPr lang="en-GB" dirty="0"/>
          </a:p>
          <a:p>
            <a:r>
              <a:rPr lang="en-GB" dirty="0"/>
              <a:t>Paper 3: Reasoning (40 minutes) – Thursday 15</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spTree>
    <p:extLst>
      <p:ext uri="{BB962C8B-B14F-4D97-AF65-F5344CB8AC3E}">
        <p14:creationId xmlns:p14="http://schemas.microsoft.com/office/powerpoint/2010/main" val="2975852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5" name="Picture 4">
            <a:extLst>
              <a:ext uri="{FF2B5EF4-FFF2-40B4-BE49-F238E27FC236}">
                <a16:creationId xmlns:a16="http://schemas.microsoft.com/office/drawing/2014/main" id="{30C6DA3D-4776-D744-807C-4472572603F5}"/>
              </a:ext>
            </a:extLst>
          </p:cNvPr>
          <p:cNvPicPr>
            <a:picLocks noChangeAspect="1"/>
          </p:cNvPicPr>
          <p:nvPr/>
        </p:nvPicPr>
        <p:blipFill>
          <a:blip r:embed="rId3"/>
          <a:stretch>
            <a:fillRect/>
          </a:stretch>
        </p:blipFill>
        <p:spPr>
          <a:xfrm>
            <a:off x="2581916" y="2090909"/>
            <a:ext cx="3214602" cy="296590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A7EAF5C9-0E03-9D4C-A1C0-559F4E76530F}"/>
              </a:ext>
            </a:extLst>
          </p:cNvPr>
          <p:cNvPicPr>
            <a:picLocks noChangeAspect="1"/>
          </p:cNvPicPr>
          <p:nvPr/>
        </p:nvPicPr>
        <p:blipFill>
          <a:blip r:embed="rId4"/>
          <a:stretch>
            <a:fillRect/>
          </a:stretch>
        </p:blipFill>
        <p:spPr>
          <a:xfrm>
            <a:off x="5890612" y="2090909"/>
            <a:ext cx="3214602" cy="238875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8B2F603-B672-4C40-BCA2-1D4D5F92C857}"/>
              </a:ext>
            </a:extLst>
          </p:cNvPr>
          <p:cNvPicPr>
            <a:picLocks noChangeAspect="1"/>
          </p:cNvPicPr>
          <p:nvPr/>
        </p:nvPicPr>
        <p:blipFill>
          <a:blip r:embed="rId3"/>
          <a:stretch>
            <a:fillRect/>
          </a:stretch>
        </p:blipFill>
        <p:spPr>
          <a:xfrm>
            <a:off x="4729054" y="3010571"/>
            <a:ext cx="3771878" cy="1627296"/>
          </a:xfrm>
          <a:prstGeom prst="rect">
            <a:avLst/>
          </a:prstGeom>
          <a:effectLst/>
        </p:spPr>
      </p:pic>
      <p:pic>
        <p:nvPicPr>
          <p:cNvPr id="8" name="Picture 7">
            <a:extLst>
              <a:ext uri="{FF2B5EF4-FFF2-40B4-BE49-F238E27FC236}">
                <a16:creationId xmlns:a16="http://schemas.microsoft.com/office/drawing/2014/main" id="{DAC7A781-AE3F-534D-B145-FDBFDA5B115D}"/>
              </a:ext>
            </a:extLst>
          </p:cNvPr>
          <p:cNvPicPr>
            <a:picLocks noChangeAspect="1"/>
          </p:cNvPicPr>
          <p:nvPr/>
        </p:nvPicPr>
        <p:blipFill>
          <a:blip r:embed="rId4"/>
          <a:stretch>
            <a:fillRect/>
          </a:stretch>
        </p:blipFill>
        <p:spPr>
          <a:xfrm>
            <a:off x="540683" y="3009064"/>
            <a:ext cx="3786158" cy="1628803"/>
          </a:xfrm>
          <a:prstGeom prst="rect">
            <a:avLst/>
          </a:prstGeom>
        </p:spPr>
      </p:pic>
      <p:pic>
        <p:nvPicPr>
          <p:cNvPr id="7" name="Picture 6">
            <a:extLst>
              <a:ext uri="{FF2B5EF4-FFF2-40B4-BE49-F238E27FC236}">
                <a16:creationId xmlns:a16="http://schemas.microsoft.com/office/drawing/2014/main" id="{67A6C7C6-0DEB-DF45-A37F-378F0FD971A2}"/>
              </a:ext>
            </a:extLst>
          </p:cNvPr>
          <p:cNvPicPr>
            <a:picLocks noChangeAspect="1"/>
          </p:cNvPicPr>
          <p:nvPr/>
        </p:nvPicPr>
        <p:blipFill>
          <a:blip r:embed="rId5"/>
          <a:stretch>
            <a:fillRect/>
          </a:stretch>
        </p:blipFill>
        <p:spPr>
          <a:xfrm>
            <a:off x="4729054" y="1174079"/>
            <a:ext cx="3743404" cy="1602779"/>
          </a:xfrm>
          <a:prstGeom prst="rect">
            <a:avLst/>
          </a:prstGeom>
        </p:spPr>
      </p:pic>
      <p:pic>
        <p:nvPicPr>
          <p:cNvPr id="5" name="Picture 4">
            <a:extLst>
              <a:ext uri="{FF2B5EF4-FFF2-40B4-BE49-F238E27FC236}">
                <a16:creationId xmlns:a16="http://schemas.microsoft.com/office/drawing/2014/main" id="{58B41DA8-A5B3-A74E-B4F7-2C87A626AA29}"/>
              </a:ext>
            </a:extLst>
          </p:cNvPr>
          <p:cNvPicPr>
            <a:picLocks noChangeAspect="1"/>
          </p:cNvPicPr>
          <p:nvPr/>
        </p:nvPicPr>
        <p:blipFill>
          <a:blip r:embed="rId6"/>
          <a:stretch>
            <a:fillRect/>
          </a:stretch>
        </p:blipFill>
        <p:spPr>
          <a:xfrm>
            <a:off x="540683" y="1184538"/>
            <a:ext cx="3746256" cy="1610139"/>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56469"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6.48</a:t>
              </a:r>
            </a:p>
            <a:p>
              <a:pPr marL="0" indent="0">
                <a:lnSpc>
                  <a:spcPct val="100000"/>
                </a:lnSpc>
                <a:buFont typeface="Nunito"/>
                <a:buNone/>
              </a:pPr>
              <a:r>
                <a:rPr lang="en-GB" sz="1200" u="sng" dirty="0"/>
                <a:t>+ 8.6   </a:t>
              </a:r>
              <a:r>
                <a:rPr lang="en-GB" sz="1200" u="sng" dirty="0">
                  <a:solidFill>
                    <a:schemeClr val="bg1"/>
                  </a:solidFill>
                </a:rPr>
                <a:t>.</a:t>
              </a:r>
            </a:p>
            <a:p>
              <a:pPr marL="0" indent="0">
                <a:lnSpc>
                  <a:spcPct val="100000"/>
                </a:lnSpc>
                <a:buFont typeface="Nunito"/>
                <a:buNone/>
              </a:pPr>
              <a:r>
                <a:rPr lang="en-GB" sz="1200" u="sng" dirty="0"/>
                <a:t> 15.08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15.08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621324"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596</a:t>
              </a:r>
            </a:p>
            <a:p>
              <a:pPr marL="0" indent="0">
                <a:lnSpc>
                  <a:spcPct val="100000"/>
                </a:lnSpc>
                <a:buFont typeface="Nunito"/>
                <a:buNone/>
              </a:pPr>
              <a:r>
                <a:rPr lang="en-GB" sz="1200" u="sng" dirty="0"/>
                <a:t>x    7</a:t>
              </a:r>
            </a:p>
            <a:p>
              <a:pPr marL="0" indent="0">
                <a:lnSpc>
                  <a:spcPct val="100000"/>
                </a:lnSpc>
                <a:buFont typeface="Nunito"/>
                <a:buNone/>
              </a:pPr>
              <a:r>
                <a:rPr lang="en-GB" sz="1200" u="sng" dirty="0"/>
                <a:t>4172</a:t>
              </a:r>
            </a:p>
            <a:p>
              <a:pPr marL="0" indent="0">
                <a:lnSpc>
                  <a:spcPct val="150000"/>
                </a:lnSpc>
                <a:buFont typeface="Nunito"/>
                <a:buNone/>
              </a:pPr>
              <a:r>
                <a:rPr lang="en-GB" sz="1200" baseline="30000" dirty="0"/>
                <a:t>   6 4</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4,172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 ÷ 2 = 2</a:t>
              </a:r>
            </a:p>
            <a:p>
              <a:pPr marL="0" indent="0">
                <a:lnSpc>
                  <a:spcPct val="100000"/>
                </a:lnSpc>
                <a:buFont typeface="Nunito"/>
                <a:buNone/>
              </a:pPr>
              <a:r>
                <a:rPr lang="en-GB" sz="1200" dirty="0"/>
                <a:t>6 + 2 = 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074145" y="3531937"/>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689642"/>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3,200 = 320</a:t>
              </a:r>
            </a:p>
            <a:p>
              <a:pPr marL="0" indent="0">
                <a:lnSpc>
                  <a:spcPct val="100000"/>
                </a:lnSpc>
                <a:buFont typeface="Nunito"/>
                <a:buNone/>
              </a:pPr>
              <a:r>
                <a:rPr lang="en-GB" sz="1200" dirty="0"/>
                <a:t>  5% of 3,200 = 160</a:t>
              </a:r>
            </a:p>
            <a:p>
              <a:pPr marL="0" indent="0">
                <a:lnSpc>
                  <a:spcPct val="100000"/>
                </a:lnSpc>
                <a:buFont typeface="Nunito"/>
                <a:buNone/>
              </a:pPr>
              <a:r>
                <a:rPr lang="en-GB" sz="1200" dirty="0"/>
                <a:t>15% of 3,200 = 480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480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705A52-C935-D94C-96FC-60AF8DE29682}"/>
              </a:ext>
            </a:extLst>
          </p:cNvPr>
          <p:cNvPicPr>
            <a:picLocks noChangeAspect="1"/>
          </p:cNvPicPr>
          <p:nvPr/>
        </p:nvPicPr>
        <p:blipFill>
          <a:blip r:embed="rId3"/>
          <a:stretch>
            <a:fillRect/>
          </a:stretch>
        </p:blipFill>
        <p:spPr>
          <a:xfrm>
            <a:off x="523994" y="1177832"/>
            <a:ext cx="3832697" cy="1801038"/>
          </a:xfrm>
          <a:prstGeom prst="rect">
            <a:avLst/>
          </a:prstGeom>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7" name="Picture 6">
            <a:extLst>
              <a:ext uri="{FF2B5EF4-FFF2-40B4-BE49-F238E27FC236}">
                <a16:creationId xmlns:a16="http://schemas.microsoft.com/office/drawing/2014/main" id="{E8C1B1E8-13AA-1F48-A1D5-AF50B297E2B9}"/>
              </a:ext>
            </a:extLst>
          </p:cNvPr>
          <p:cNvPicPr>
            <a:picLocks noChangeAspect="1"/>
          </p:cNvPicPr>
          <p:nvPr/>
        </p:nvPicPr>
        <p:blipFill>
          <a:blip r:embed="rId4"/>
          <a:stretch>
            <a:fillRect/>
          </a:stretch>
        </p:blipFill>
        <p:spPr>
          <a:xfrm>
            <a:off x="4592628" y="956690"/>
            <a:ext cx="4154180" cy="3591874"/>
          </a:xfrm>
          <a:prstGeom prst="rect">
            <a:avLst/>
          </a:prstGeom>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14</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15</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B787236-F1F7-4C4A-A28E-69C19131A012}"/>
              </a:ext>
            </a:extLst>
          </p:cNvPr>
          <p:cNvPicPr>
            <a:picLocks noChangeAspect="1"/>
          </p:cNvPicPr>
          <p:nvPr/>
        </p:nvPicPr>
        <p:blipFill>
          <a:blip r:embed="rId3"/>
          <a:stretch>
            <a:fillRect/>
          </a:stretch>
        </p:blipFill>
        <p:spPr>
          <a:xfrm>
            <a:off x="4622557" y="1271356"/>
            <a:ext cx="4445000" cy="2120900"/>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BB751111-24EC-5144-BC96-5FE0ABCFE385}"/>
              </a:ext>
            </a:extLst>
          </p:cNvPr>
          <p:cNvPicPr>
            <a:picLocks noChangeAspect="1"/>
          </p:cNvPicPr>
          <p:nvPr/>
        </p:nvPicPr>
        <p:blipFill>
          <a:blip r:embed="rId4"/>
          <a:stretch>
            <a:fillRect/>
          </a:stretch>
        </p:blipFill>
        <p:spPr>
          <a:xfrm>
            <a:off x="76445" y="1271356"/>
            <a:ext cx="4445000" cy="1968500"/>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21</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2809960"/>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a:t>
            </a:r>
            <a:endParaRPr lang="en-GB" sz="1200" u="sng" dirty="0"/>
          </a:p>
        </p:txBody>
      </p:sp>
      <mc:AlternateContent xmlns:mc="http://schemas.openxmlformats.org/markup-compatibility/2006" xmlns:a14="http://schemas.microsoft.com/office/drawing/2010/main">
        <mc:Choice Requires="a14">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964458" y="2736241"/>
                <a:ext cx="508000" cy="50361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a:latin typeface="Arial" panose="020B0604020202020204" pitchFamily="34" charset="0"/>
                              <a:cs typeface="Arial" panose="020B0604020202020204" pitchFamily="34" charset="0"/>
                            </a:rPr>
                            <m:t>6</m:t>
                          </m:r>
                        </m:num>
                        <m:den>
                          <m:r>
                            <m:rPr>
                              <m:nor/>
                            </m:rPr>
                            <a:rPr lang="en-GB" sz="1200" b="0" i="0" dirty="0" smtClean="0">
                              <a:latin typeface="Arial" panose="020B0604020202020204" pitchFamily="34" charset="0"/>
                              <a:cs typeface="Arial" panose="020B0604020202020204" pitchFamily="34" charset="0"/>
                            </a:rPr>
                            <m:t>10</m:t>
                          </m:r>
                        </m:den>
                      </m:f>
                    </m:oMath>
                  </m:oMathPara>
                </a14:m>
                <a:endParaRPr lang="en-GB" sz="1200" dirty="0">
                  <a:latin typeface="Arial" panose="020B0604020202020204" pitchFamily="34" charset="0"/>
                  <a:cs typeface="Arial" panose="020B0604020202020204" pitchFamily="34" charset="0"/>
                </a:endParaRPr>
              </a:p>
            </p:txBody>
          </p:sp>
        </mc:Choice>
        <mc:Fallback xmlns="">
          <p:sp>
            <p:nvSpPr>
              <p:cNvPr id="9" name="Text Placeholder 2">
                <a:extLst>
                  <a:ext uri="{FF2B5EF4-FFF2-40B4-BE49-F238E27FC236}">
                    <a16:creationId xmlns:a16="http://schemas.microsoft.com/office/drawing/2014/main" id="{66004582-6EA4-400E-9A0B-42DA726726DE}"/>
                  </a:ext>
                </a:extLst>
              </p:cNvPr>
              <p:cNvSpPr txBox="1">
                <a:spLocks noRot="1" noChangeAspect="1" noMove="1" noResize="1" noEditPoints="1" noAdjustHandles="1" noChangeArrowheads="1" noChangeShapeType="1" noTextEdit="1"/>
              </p:cNvSpPr>
              <p:nvPr/>
            </p:nvSpPr>
            <p:spPr>
              <a:xfrm>
                <a:off x="7964458" y="2736241"/>
                <a:ext cx="508000" cy="503615"/>
              </a:xfrm>
              <a:prstGeom prst="rect">
                <a:avLst/>
              </a:prstGeom>
              <a:blipFill>
                <a:blip r:embed="rId5"/>
                <a:stretch>
                  <a:fillRect/>
                </a:stretch>
              </a:blipFill>
              <a:ln>
                <a:noFill/>
              </a:ln>
            </p:spPr>
            <p:txBody>
              <a:bodyPr/>
              <a:lstStyle/>
              <a:p>
                <a:r>
                  <a:rPr lang="en-GB">
                    <a:noFill/>
                  </a:rPr>
                  <a:t> </a:t>
                </a:r>
              </a:p>
            </p:txBody>
          </p:sp>
        </mc:Fallback>
      </mc:AlternateContent>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id="{C3B7A31B-D41E-B34E-9DA3-E9CDDE99EBA4}"/>
              </a:ext>
            </a:extLst>
          </p:cNvPr>
          <p:cNvPicPr>
            <a:picLocks noChangeAspect="1"/>
          </p:cNvPicPr>
          <p:nvPr/>
        </p:nvPicPr>
        <p:blipFill>
          <a:blip r:embed="rId3"/>
          <a:stretch>
            <a:fillRect/>
          </a:stretch>
        </p:blipFill>
        <p:spPr>
          <a:xfrm>
            <a:off x="311700" y="1230180"/>
            <a:ext cx="3781705" cy="3706070"/>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5836010-A4E0-A648-B8D2-52285C70A519}"/>
              </a:ext>
            </a:extLst>
          </p:cNvPr>
          <p:cNvPicPr>
            <a:picLocks noChangeAspect="1"/>
          </p:cNvPicPr>
          <p:nvPr/>
        </p:nvPicPr>
        <p:blipFill>
          <a:blip r:embed="rId4"/>
          <a:stretch>
            <a:fillRect/>
          </a:stretch>
        </p:blipFill>
        <p:spPr>
          <a:xfrm>
            <a:off x="4423758" y="1230180"/>
            <a:ext cx="4597400" cy="2222500"/>
          </a:xfrm>
          <a:prstGeom prst="rect">
            <a:avLst/>
          </a:prstGeom>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12" name="Picture 11">
            <a:extLst>
              <a:ext uri="{FF2B5EF4-FFF2-40B4-BE49-F238E27FC236}">
                <a16:creationId xmlns:a16="http://schemas.microsoft.com/office/drawing/2014/main" id="{C756C762-1622-C24B-A2BB-2DA0CC69BA8B}"/>
              </a:ext>
            </a:extLst>
          </p:cNvPr>
          <p:cNvPicPr>
            <a:picLocks noChangeAspect="1"/>
          </p:cNvPicPr>
          <p:nvPr/>
        </p:nvPicPr>
        <p:blipFill>
          <a:blip r:embed="rId3"/>
          <a:stretch>
            <a:fillRect/>
          </a:stretch>
        </p:blipFill>
        <p:spPr>
          <a:xfrm>
            <a:off x="217850" y="1271355"/>
            <a:ext cx="4445000" cy="3162300"/>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C062EDFC-3136-534B-86EF-52C8CF901302}"/>
              </a:ext>
            </a:extLst>
          </p:cNvPr>
          <p:cNvPicPr>
            <a:picLocks noChangeAspect="1"/>
          </p:cNvPicPr>
          <p:nvPr/>
        </p:nvPicPr>
        <p:blipFill>
          <a:blip r:embed="rId4"/>
          <a:stretch>
            <a:fillRect/>
          </a:stretch>
        </p:blipFill>
        <p:spPr>
          <a:xfrm>
            <a:off x="4812252" y="1217450"/>
            <a:ext cx="4278876" cy="281722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24</a:t>
            </a:fld>
            <a:endParaRPr lang="en"/>
          </a:p>
        </p:txBody>
      </p:sp>
      <p:pic>
        <p:nvPicPr>
          <p:cNvPr id="5" name="Picture 4">
            <a:extLst>
              <a:ext uri="{FF2B5EF4-FFF2-40B4-BE49-F238E27FC236}">
                <a16:creationId xmlns:a16="http://schemas.microsoft.com/office/drawing/2014/main" id="{65FFC658-E6D1-9243-B0B1-7708F97CF5C7}"/>
              </a:ext>
            </a:extLst>
          </p:cNvPr>
          <p:cNvPicPr>
            <a:picLocks noChangeAspect="1"/>
          </p:cNvPicPr>
          <p:nvPr/>
        </p:nvPicPr>
        <p:blipFill>
          <a:blip r:embed="rId3"/>
          <a:stretch>
            <a:fillRect/>
          </a:stretch>
        </p:blipFill>
        <p:spPr>
          <a:xfrm>
            <a:off x="2273366" y="820174"/>
            <a:ext cx="3300615" cy="419694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0A0028B-A77E-BC45-A008-E6BE2E925C35}"/>
              </a:ext>
            </a:extLst>
          </p:cNvPr>
          <p:cNvPicPr>
            <a:picLocks noChangeAspect="1"/>
          </p:cNvPicPr>
          <p:nvPr/>
        </p:nvPicPr>
        <p:blipFill>
          <a:blip r:embed="rId4"/>
          <a:stretch>
            <a:fillRect/>
          </a:stretch>
        </p:blipFill>
        <p:spPr>
          <a:xfrm>
            <a:off x="5608322" y="509047"/>
            <a:ext cx="3431690" cy="373504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US" dirty="0"/>
              <a:t>Please ensure you are looking at your child’s homework/reading/Rapid Read </a:t>
            </a:r>
            <a:r>
              <a:rPr lang="en-US" dirty="0" err="1"/>
              <a:t>etc</a:t>
            </a:r>
            <a:endParaRPr lang="en-GB" dirty="0"/>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fade">
                                      <p:cBhvr>
                                        <p:cTn id="4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2"/>
              </a:rPr>
              <a:t>thirdspacelearning.com/blog/category/for-parents/</a:t>
            </a:r>
            <a:r>
              <a:rPr lang="en-GB" dirty="0"/>
              <a:t> or register free for the Third Space Learning Maths Hub (</a:t>
            </a:r>
            <a:r>
              <a:rPr lang="en-GB" dirty="0">
                <a:hlinkClick r:id="rId3"/>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They are after all going to be completing exams for the rest of their school life.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3549070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US" dirty="0"/>
              <a:t>Complete your homework/come to homework club/booster groups</a:t>
            </a:r>
            <a:endParaRPr lang="en-GB" dirty="0"/>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732</TotalTime>
  <Words>3271</Words>
  <Application>Microsoft Office PowerPoint</Application>
  <PresentationFormat>On-screen Show (16:9)</PresentationFormat>
  <Paragraphs>293</Paragraphs>
  <Slides>30</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Cambria Math</vt:lpstr>
      <vt:lpstr>Arial</vt:lpstr>
      <vt:lpstr>Nunito Sans SemiBold</vt:lpstr>
      <vt:lpstr>Nunito</vt:lpstr>
      <vt:lpstr>TSL</vt:lpstr>
      <vt:lpstr>  Year 6 SATs 2025 Presentation for Parents, Carers &amp; Guardians</vt:lpstr>
      <vt:lpstr>What are the SATs? </vt:lpstr>
      <vt:lpstr>When and how the SATs are completed</vt:lpstr>
      <vt:lpstr>Specific arrangements for SATs</vt:lpstr>
      <vt:lpstr>The results</vt:lpstr>
      <vt:lpstr>PowerPoint Presentation</vt:lpstr>
      <vt:lpstr>Grammar, Punctuation and Spelling: Monday 12th May</vt:lpstr>
      <vt:lpstr>Grammar, Punctuation and Spelling: Paper 1 (GPS)</vt:lpstr>
      <vt:lpstr>Grammar, Punctuation and Spelling: Paper 1 (GPS)</vt:lpstr>
      <vt:lpstr>Grammar, Punctuation and Spelling: Paper 2 (spelling)</vt:lpstr>
      <vt:lpstr>Reading: Tuesday 13th May </vt:lpstr>
      <vt:lpstr>Reading </vt:lpstr>
      <vt:lpstr>Reading </vt:lpstr>
      <vt:lpstr>Reading </vt:lpstr>
      <vt:lpstr>Reading </vt:lpstr>
      <vt:lpstr>Maths: Wednesday 14th May and Thursday 15th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Elaine Anglin</dc:creator>
  <cp:lastModifiedBy>Elaine Anglin</cp:lastModifiedBy>
  <cp:revision>18</cp:revision>
  <dcterms:modified xsi:type="dcterms:W3CDTF">2025-04-24T14:33:23Z</dcterms:modified>
</cp:coreProperties>
</file>