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23" r:id="rId2"/>
    <p:sldId id="309" r:id="rId3"/>
    <p:sldId id="312" r:id="rId4"/>
    <p:sldId id="314" r:id="rId5"/>
    <p:sldId id="310" r:id="rId6"/>
    <p:sldId id="378" r:id="rId7"/>
    <p:sldId id="379" r:id="rId8"/>
    <p:sldId id="37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C79BF0-8476-4012-8519-A53276D670F6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94062C-7A20-4D17-8223-C249BDC4B6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2695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>
            <a:extLst>
              <a:ext uri="{FF2B5EF4-FFF2-40B4-BE49-F238E27FC236}">
                <a16:creationId xmlns:a16="http://schemas.microsoft.com/office/drawing/2014/main" id="{E7512439-AE41-481A-BCDD-5F3B018C26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D582A7AE-7D3E-49F7-916D-518041FD7A79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DF0825FB-C1D0-4FD6-B49E-0AE1954168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70781A25-34D8-459F-A13C-03FD508C92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>
            <a:extLst>
              <a:ext uri="{FF2B5EF4-FFF2-40B4-BE49-F238E27FC236}">
                <a16:creationId xmlns:a16="http://schemas.microsoft.com/office/drawing/2014/main" id="{F6DC71A2-7085-4E48-B588-EACCAA7C09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216568C4-4278-492F-9176-E3897ECB0342}" type="slidenum">
              <a:rPr lang="en-GB" altLang="en-US" sz="1200" i="0"/>
              <a:pPr eaLnBrk="1" hangingPunct="1"/>
              <a:t>2</a:t>
            </a:fld>
            <a:endParaRPr lang="en-GB" altLang="en-US" sz="1200" i="0"/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8F516AF2-5E68-403B-ADB3-CA0FB0140C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92E20287-1D44-41CD-99AF-8F377BF6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>
            <a:extLst>
              <a:ext uri="{FF2B5EF4-FFF2-40B4-BE49-F238E27FC236}">
                <a16:creationId xmlns:a16="http://schemas.microsoft.com/office/drawing/2014/main" id="{DEDA2AEB-3A18-496B-9D64-CF67048B5A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8CE42E94-0426-40B7-96DD-2D6FDED516C9}" type="slidenum">
              <a:rPr lang="en-GB" altLang="en-US" sz="1200" i="0"/>
              <a:pPr eaLnBrk="1" hangingPunct="1"/>
              <a:t>3</a:t>
            </a:fld>
            <a:endParaRPr lang="en-GB" altLang="en-US" sz="1200" i="0"/>
          </a:p>
        </p:txBody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38F49755-2041-4360-88F2-97454683DA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1880B70F-79B2-4B35-9558-A0905E35F5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The centre can accommodate 1000 guests at a time with accommodation in the main building, Kind Edward’s House or the Ridgeway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Teachers are usually accommodated in twin rooms with en suite and hot drink facilities 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All rooms are lockable (party leader given master key)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All exterior doors and gates are locked at night but can be opened from the inside in an emergency without the need for unlocking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A PGL staff member is available on duty throughout the night (contactable by phone)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The extensive facilities (other than activity bases) are available to your group during free time</a:t>
            </a:r>
          </a:p>
          <a:p>
            <a:endParaRPr lang="en-GB" altLang="en-US">
              <a:latin typeface="Arial" panose="020B0604020202020204" pitchFamily="34" charset="0"/>
            </a:endParaRPr>
          </a:p>
          <a:p>
            <a:pPr algn="just" eaLnBrk="1" hangingPunct="1"/>
            <a:endParaRPr lang="en-GB" altLang="en-US" b="1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FFA3489A-D266-463E-BC3F-22428FB0B2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B8A646A-C00A-4F7F-84A8-F9A03A89D7F8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518C08E3-5CA5-4D3D-BE02-383FDD397D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EF7F4877-65D4-4F08-9ED6-E53093F730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We continually invest in healthy menus with freshly cooked ingredients obtained from fully traceable audited suppliers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Processed food is avoided and meals meet Local Authority guidelines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There will be hot and cold options available at every meal 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At lunch and dinner the buffet includes a salad bar and mixed fruit basket plus hot and cold drinks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Our caterers can deal with </a:t>
            </a:r>
            <a:r>
              <a:rPr lang="en-GB" altLang="en-US" u="sng">
                <a:latin typeface="Arial" panose="020B0604020202020204" pitchFamily="34" charset="0"/>
              </a:rPr>
              <a:t>most </a:t>
            </a:r>
            <a:r>
              <a:rPr lang="en-GB" altLang="en-US">
                <a:latin typeface="Arial" panose="020B0604020202020204" pitchFamily="34" charset="0"/>
              </a:rPr>
              <a:t>dietary requirements but please ensure the party leader is aware of any dietary requirements well in advance</a:t>
            </a:r>
          </a:p>
          <a:p>
            <a:pPr>
              <a:buFontTx/>
              <a:buChar char="•"/>
            </a:pPr>
            <a:r>
              <a:rPr lang="en-GB" altLang="en-US">
                <a:latin typeface="Arial" panose="020B0604020202020204" pitchFamily="34" charset="0"/>
              </a:rPr>
              <a:t>More food is always available if required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0B84C5ED-07B4-4734-BC97-2A632557BB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2552B372-59E3-407A-8C80-77A254306439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11C83C5E-E95C-42C8-A8E4-F858C11F8A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B59493B2-98C3-42A4-A085-924911556B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171450" indent="-171450">
              <a:buFont typeface="Arial"/>
              <a:buChar char="•"/>
              <a:defRPr/>
            </a:pPr>
            <a:r>
              <a:rPr lang="en-GB" dirty="0">
                <a:ea typeface="ＭＳ Ｐゴシック" charset="0"/>
              </a:rPr>
              <a:t>The activities shown offer individual as well as team challenges.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GB" dirty="0">
                <a:ea typeface="ＭＳ Ｐゴシック" charset="0"/>
              </a:rPr>
              <a:t>Activities are designed to encourage new skills and develop existing ones.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GB" dirty="0">
                <a:ea typeface="ＭＳ Ｐゴシック" charset="0"/>
              </a:rPr>
              <a:t>Specific activities can be requested (though not guaranteed) and the programme is discussed on arrival at the centre.</a:t>
            </a:r>
          </a:p>
          <a:p>
            <a:pPr eaLnBrk="1" hangingPunct="1">
              <a:defRPr/>
            </a:pPr>
            <a:endParaRPr lang="en-GB" dirty="0">
              <a:ea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D5BBA-4ADA-4648-9A24-54E57DEED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519316-7F41-444C-B58B-607EC7104F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6B7EE-C471-485E-BD14-3479BC402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8CF05-F2E4-483B-A421-2C627F45A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D5780-F1AD-4AA8-A6D2-D291C85F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2045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15C83-C1DE-40B8-8C17-DC49075AB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3E0B3-1E7E-43E3-A501-C2364F322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FDA37E-6B68-49E1-9685-4AC6BBEA4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EA418-7113-4F21-AEEB-C1BA163E2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8E185-FA4F-4005-84C0-65C71A10A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239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4848F-B8E5-4981-AC86-E9210FD30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F9A9ED-7E1F-4F0D-91EC-7EDD5FAF0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0D46D5-E128-4710-A41B-341CB4D43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80E761-0B4D-47FF-BFD0-4285A745F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B9476B-7130-4288-A376-8DFAF681B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6512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76373-BD98-4DAA-93B1-46C3E8F20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83784-45A1-4E4F-8384-90E87526CA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33F1E1-6C79-41CC-9304-645ADE30EB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2EDAEF-1511-401E-91E1-97B0106BA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4BCB4-FD66-43B3-BCC8-D891B23EE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6F8FA-4E18-423E-A562-56033099F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821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45714-2CF4-4306-9920-4B3385E1B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9E09A8-80A7-4123-8729-BAF429ED0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D4BFBD-A2EF-41ED-A9B9-76EB70C2B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BDBE98-7CB6-4F02-82F0-FD6B33E8A4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762EBC-A54C-4F3D-A560-D809F29489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9532E3-8006-47A3-9876-06EDBBAC1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F7768-5BC7-44DE-9776-5BF257412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7773A7-C183-4A1C-A275-3E63CEA6D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53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5BEA4-D2EB-4F7C-B9B0-DFCE232D3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66EEC6-C8D7-4F9F-B4C2-72D8CECA1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CE7FAB-17D3-49B2-9A95-AF5AA6DC4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E4ACEC-73B6-4800-936A-5FFE950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479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21E619-0DAC-4981-A1D7-167A8DB95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084A353-60AE-4C57-BE1D-E7C86D853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D5C1E-20E5-45EA-AD15-82068C61F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124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21590-49F6-40AE-9950-EE73EE05D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D0028-065D-459F-BAE9-01C7D025A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AD25E7-8963-40C1-A22C-E4E4C63D45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E40AA-8320-474A-8E83-D150EBADC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F081E-2C34-4098-9C86-4F36CD9E9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1B91A-8DE3-4FE2-AAB6-8AF23D821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2997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8E986-B86F-464B-B36B-86675619F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1B6A4E-97DE-47FF-ACA1-0C5E785DDE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93879D-7915-4E83-AE55-DB687BF378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176AEA-E567-4839-A823-9002D98FC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10C31-6097-4954-AD3B-7821D0787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7854FC-2B76-4293-9B20-056B94E11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886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959BF-D472-41BF-A32A-C097D920E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83A606-A378-40E4-82FF-DFF506369C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E7F4F-E4D0-462D-9FBC-7DF0FDA80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49592-039D-4713-B1BE-B2C5ABF07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46284-E8FD-43AD-AAF6-895CBB7B2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469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9B9D58-EC27-40CE-89AA-FA2070E8B6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0F93A6-59C1-46CC-8010-2B5D9C810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60D77-E98D-41B5-BB7B-122D1D694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C63E0-613B-42B4-9026-49A59F807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D5994-CAB5-4FB1-BC9B-441984FEB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1748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7DC9FF-E390-4D65-872F-48489AB13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93A5E-7258-4163-A5B4-24365F7F1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277426-8B9B-459B-9BE9-026B54D5BB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A586D-45FD-4E45-9E82-6AA28CE4B884}" type="datetimeFigureOut">
              <a:rPr lang="en-GB" smtClean="0"/>
              <a:t>21/05/2026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070F8-8B6E-4316-AC46-78FF3E07D1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2C8430-2428-449F-8FED-550B95E7A1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AF66D-6669-453E-BFA9-032BF3DE0B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06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hyperlink" Target="http://www.pgl.co.uk/liddington36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hyperlink" Target="http://www.pgl.co.uk/liddington36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>
            <a:extLst>
              <a:ext uri="{FF2B5EF4-FFF2-40B4-BE49-F238E27FC236}">
                <a16:creationId xmlns:a16="http://schemas.microsoft.com/office/drawing/2014/main" id="{FEF84EB3-1732-421A-B812-5CEA57AA7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25600"/>
            <a:ext cx="9144000" cy="5232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>
            <a:extLst>
              <a:ext uri="{FF2B5EF4-FFF2-40B4-BE49-F238E27FC236}">
                <a16:creationId xmlns:a16="http://schemas.microsoft.com/office/drawing/2014/main" id="{86414AFD-8951-42F3-8BDE-BCE6F89808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175" y="3246438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D853F2B-95E2-4689-B094-F16C82259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"/>
            <a:ext cx="9144000" cy="1628775"/>
          </a:xfrm>
          <a:prstGeom prst="rect">
            <a:avLst/>
          </a:prstGeom>
          <a:solidFill>
            <a:srgbClr val="8C1A4A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dirty="0">
              <a:solidFill>
                <a:schemeClr val="lt1"/>
              </a:solidFill>
            </a:endParaRPr>
          </a:p>
        </p:txBody>
      </p:sp>
      <p:pic>
        <p:nvPicPr>
          <p:cNvPr id="10245" name="Picture 6" descr="PGL LOGO OFFICIAL_with Drop Shadow.png">
            <a:extLst>
              <a:ext uri="{FF2B5EF4-FFF2-40B4-BE49-F238E27FC236}">
                <a16:creationId xmlns:a16="http://schemas.microsoft.com/office/drawing/2014/main" id="{66FE421C-8879-4629-B3B4-9214BD4CC8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1852614" y="1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5">
            <a:extLst>
              <a:ext uri="{FF2B5EF4-FFF2-40B4-BE49-F238E27FC236}">
                <a16:creationId xmlns:a16="http://schemas.microsoft.com/office/drawing/2014/main" id="{09EF3727-9229-4A99-B391-56239CA40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0" y="241300"/>
            <a:ext cx="666115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4000" b="1" dirty="0" err="1">
                <a:solidFill>
                  <a:srgbClr val="FFFFFF"/>
                </a:solidFill>
                <a:latin typeface="Arial" panose="020B0604020202020204" pitchFamily="34" charset="0"/>
              </a:rPr>
              <a:t>Liddington</a:t>
            </a:r>
            <a:br>
              <a:rPr lang="en-US" altLang="en-US" sz="3600" b="1" dirty="0">
                <a:solidFill>
                  <a:srgbClr val="FFFFFF"/>
                </a:solidFill>
                <a:latin typeface="Arial" panose="020B0604020202020204" pitchFamily="34" charset="0"/>
              </a:rPr>
            </a:br>
            <a:r>
              <a:rPr lang="en-US" altLang="en-US" sz="2800" b="1" dirty="0">
                <a:solidFill>
                  <a:srgbClr val="E4A07C"/>
                </a:solidFill>
                <a:latin typeface="Arial" panose="020B0604020202020204" pitchFamily="34" charset="0"/>
              </a:rPr>
              <a:t>Wiltshire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>
            <a:extLst>
              <a:ext uri="{FF2B5EF4-FFF2-40B4-BE49-F238E27FC236}">
                <a16:creationId xmlns:a16="http://schemas.microsoft.com/office/drawing/2014/main" id="{E566CEA8-CA7C-4FE9-A526-15C3A8CA3426}"/>
              </a:ext>
            </a:extLst>
          </p:cNvPr>
          <p:cNvSpPr txBox="1">
            <a:spLocks/>
          </p:cNvSpPr>
          <p:nvPr/>
        </p:nvSpPr>
        <p:spPr bwMode="auto">
          <a:xfrm>
            <a:off x="1841500" y="519113"/>
            <a:ext cx="4826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GB" sz="3600" b="1" kern="0" dirty="0">
                <a:solidFill>
                  <a:schemeClr val="bg1"/>
                </a:solidFill>
                <a:latin typeface="Courier"/>
                <a:ea typeface="+mj-ea"/>
                <a:cs typeface="Courier"/>
              </a:rPr>
              <a:t>LEARNING</a:t>
            </a:r>
            <a:r>
              <a:rPr lang="en-GB" sz="2000" b="1" kern="0" dirty="0">
                <a:solidFill>
                  <a:schemeClr val="bg1"/>
                </a:solidFill>
                <a:latin typeface="Courier"/>
                <a:ea typeface="+mj-ea"/>
                <a:cs typeface="Courier"/>
              </a:rPr>
              <a:t> </a:t>
            </a:r>
            <a:r>
              <a:rPr lang="en-GB" sz="3600" b="1" kern="0" dirty="0">
                <a:solidFill>
                  <a:schemeClr val="bg1"/>
                </a:solidFill>
                <a:latin typeface="Courier"/>
                <a:ea typeface="+mj-ea"/>
                <a:cs typeface="Courier"/>
              </a:rPr>
              <a:t>OUTSIDE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38B593-F254-4CA0-A66B-E4526EA0CC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3429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97AAAB-757C-4C84-BCB5-360F9ABC29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1EDD14-4D05-47B7-AC12-1BF9AD787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429000"/>
            <a:ext cx="9144000" cy="3429000"/>
          </a:xfrm>
          <a:prstGeom prst="rect">
            <a:avLst/>
          </a:prstGeom>
          <a:solidFill>
            <a:srgbClr val="8C1A4A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36870" name="TextBox 3">
            <a:extLst>
              <a:ext uri="{FF2B5EF4-FFF2-40B4-BE49-F238E27FC236}">
                <a16:creationId xmlns:a16="http://schemas.microsoft.com/office/drawing/2014/main" id="{D9DAD09E-ABDD-4164-BD91-A92F7C7B2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259263"/>
            <a:ext cx="7777163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342900" indent="-342900"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 typeface="Arial"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cs typeface="Arial" charset="0"/>
              </a:rPr>
              <a:t>New extended accommodation, dining and activity facilities</a:t>
            </a:r>
          </a:p>
          <a:p>
            <a:pPr marL="342900" indent="-342900"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 typeface="Arial"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cs typeface="Arial" charset="0"/>
              </a:rPr>
              <a:t>25 fantastic adventure activities to choose from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cs typeface="Arial" charset="0"/>
              </a:rPr>
              <a:t>   150 acres of beautiful grounds 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2000" b="1" i="0" dirty="0">
                <a:solidFill>
                  <a:schemeClr val="bg1"/>
                </a:solidFill>
                <a:cs typeface="Arial" charset="0"/>
              </a:rPr>
              <a:t>   Explore the 360 Virtual Tour </a:t>
            </a:r>
            <a:r>
              <a:rPr lang="en-GB" sz="2000" b="1" i="0" dirty="0">
                <a:solidFill>
                  <a:srgbClr val="99CCDF"/>
                </a:solidFill>
                <a:cs typeface="Arial" charset="0"/>
                <a:hlinkClick r:id="rId4"/>
              </a:rPr>
              <a:t>www.pgl.co.uk/liddington360</a:t>
            </a:r>
            <a:r>
              <a:rPr lang="en-GB" sz="2000" b="1" i="0" dirty="0">
                <a:solidFill>
                  <a:srgbClr val="E4A07C"/>
                </a:solidFill>
                <a:cs typeface="Arial" charset="0"/>
              </a:rPr>
              <a:t> </a:t>
            </a:r>
            <a:r>
              <a:rPr lang="en-GB" sz="2000" b="1" i="0" dirty="0">
                <a:solidFill>
                  <a:schemeClr val="bg1"/>
                </a:solidFill>
                <a:cs typeface="Arial" charset="0"/>
              </a:rPr>
              <a:t>to see inside the centre and view activity information and videos</a:t>
            </a:r>
          </a:p>
          <a:p>
            <a:pPr eaLnBrk="1" hangingPunct="1">
              <a:spcBef>
                <a:spcPts val="60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cs typeface="Arial" charset="0"/>
            </a:endParaRPr>
          </a:p>
          <a:p>
            <a:pPr eaLnBrk="1" hangingPunct="1">
              <a:defRPr/>
            </a:pPr>
            <a:endParaRPr lang="en-GB" sz="1800" dirty="0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E856297F-FA10-43A3-A556-1189D22E1D14}"/>
              </a:ext>
            </a:extLst>
          </p:cNvPr>
          <p:cNvSpPr txBox="1">
            <a:spLocks/>
          </p:cNvSpPr>
          <p:nvPr/>
        </p:nvSpPr>
        <p:spPr bwMode="auto">
          <a:xfrm>
            <a:off x="2135188" y="3284539"/>
            <a:ext cx="864076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600" b="1" i="0">
                <a:solidFill>
                  <a:srgbClr val="E4A07C"/>
                </a:solidFill>
              </a:rPr>
              <a:t>Liddington - Wiltshire</a:t>
            </a:r>
          </a:p>
        </p:txBody>
      </p:sp>
      <p:pic>
        <p:nvPicPr>
          <p:cNvPr id="36871" name="Picture 1" descr="360 white.tif">
            <a:extLst>
              <a:ext uri="{FF2B5EF4-FFF2-40B4-BE49-F238E27FC236}">
                <a16:creationId xmlns:a16="http://schemas.microsoft.com/office/drawing/2014/main" id="{685101CF-65E5-4B68-9061-F52475DDD9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014" y="5589588"/>
            <a:ext cx="97313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6" descr="PGL LOGO OFFICIAL_with Drop Shadow.png">
            <a:extLst>
              <a:ext uri="{FF2B5EF4-FFF2-40B4-BE49-F238E27FC236}">
                <a16:creationId xmlns:a16="http://schemas.microsoft.com/office/drawing/2014/main" id="{C1749061-B64A-4BC7-A437-4982480393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1852614" y="1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 Box 3">
            <a:extLst>
              <a:ext uri="{FF2B5EF4-FFF2-40B4-BE49-F238E27FC236}">
                <a16:creationId xmlns:a16="http://schemas.microsoft.com/office/drawing/2014/main" id="{EC4EECD0-0775-4CAB-83E5-96D9BEF07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1557338"/>
            <a:ext cx="4679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1800" i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54552CC-8175-440C-B5FC-755C179C2E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3429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13D025-ECEE-406A-BC6B-0766D5AFE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429000"/>
            <a:ext cx="9144000" cy="3429000"/>
          </a:xfrm>
          <a:prstGeom prst="rect">
            <a:avLst/>
          </a:prstGeom>
          <a:solidFill>
            <a:srgbClr val="8C1A4A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49156" name="TextBox 3">
            <a:extLst>
              <a:ext uri="{FF2B5EF4-FFF2-40B4-BE49-F238E27FC236}">
                <a16:creationId xmlns:a16="http://schemas.microsoft.com/office/drawing/2014/main" id="{2216DD4F-56CF-4E87-A5EC-58F4F1C05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4386263"/>
            <a:ext cx="7488238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i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GB" altLang="en-US" sz="2000" b="1" i="0">
                <a:solidFill>
                  <a:schemeClr val="bg1"/>
                </a:solidFill>
                <a:cs typeface="Arial" panose="020B0604020202020204" pitchFamily="34" charset="0"/>
              </a:rPr>
              <a:t>Main Building – en suite rooms sleep 3-6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b="1" i="0">
                <a:solidFill>
                  <a:schemeClr val="bg1"/>
                </a:solidFill>
                <a:cs typeface="Arial" panose="020B0604020202020204" pitchFamily="34" charset="0"/>
              </a:rPr>
              <a:t> King Edward’s House – en suite rooms sleep 2-6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b="1" i="0">
                <a:solidFill>
                  <a:schemeClr val="bg1"/>
                </a:solidFill>
                <a:cs typeface="Arial" panose="020B0604020202020204" pitchFamily="34" charset="0"/>
              </a:rPr>
              <a:t> The Ridgeway – en suite rooms sleep 4</a:t>
            </a:r>
          </a:p>
          <a:p>
            <a:pPr eaLnBrk="1" hangingPunct="1">
              <a:spcAft>
                <a:spcPts val="200"/>
              </a:spcAft>
              <a:buClr>
                <a:srgbClr val="F7941E"/>
              </a:buClr>
            </a:pPr>
            <a:endParaRPr lang="en-GB" altLang="en-US" sz="1800"/>
          </a:p>
          <a:p>
            <a:pPr eaLnBrk="1" hangingPunct="1">
              <a:spcAft>
                <a:spcPts val="200"/>
              </a:spcAft>
              <a:buClr>
                <a:srgbClr val="F7941E"/>
              </a:buClr>
            </a:pPr>
            <a:r>
              <a:rPr lang="en-GB" altLang="en-US" sz="1800" b="1" i="0">
                <a:solidFill>
                  <a:schemeClr val="bg1"/>
                </a:solidFill>
                <a:cs typeface="Arial" panose="020B0604020202020204" pitchFamily="34" charset="0"/>
              </a:rPr>
              <a:t>Accommodation for Liddington can be viewed in the 360 virtual tour: </a:t>
            </a:r>
            <a:r>
              <a:rPr lang="en-GB" altLang="en-US" sz="1800" b="1" i="0">
                <a:solidFill>
                  <a:srgbClr val="99CCDF"/>
                </a:solidFill>
                <a:cs typeface="Arial" panose="020B0604020202020204" pitchFamily="34" charset="0"/>
                <a:hlinkClick r:id="rId4"/>
              </a:rPr>
              <a:t>www.pgl.co.uk/liddington360</a:t>
            </a:r>
            <a:endParaRPr lang="en-GB" altLang="en-US" sz="1800" b="1" i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eaLnBrk="1" hangingPunct="1">
              <a:spcAft>
                <a:spcPts val="200"/>
              </a:spcAft>
              <a:buClr>
                <a:srgbClr val="F7941E"/>
              </a:buClr>
            </a:pPr>
            <a:endParaRPr lang="en-GB" altLang="en-US" sz="1800"/>
          </a:p>
        </p:txBody>
      </p:sp>
      <p:sp>
        <p:nvSpPr>
          <p:cNvPr id="49157" name="Title 2">
            <a:extLst>
              <a:ext uri="{FF2B5EF4-FFF2-40B4-BE49-F238E27FC236}">
                <a16:creationId xmlns:a16="http://schemas.microsoft.com/office/drawing/2014/main" id="{F0F92D3D-4273-41D0-8CAC-941C97501F9E}"/>
              </a:ext>
            </a:extLst>
          </p:cNvPr>
          <p:cNvSpPr txBox="1">
            <a:spLocks/>
          </p:cNvSpPr>
          <p:nvPr/>
        </p:nvSpPr>
        <p:spPr bwMode="auto">
          <a:xfrm>
            <a:off x="2135188" y="3284539"/>
            <a:ext cx="77724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 i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3600" b="1" i="0">
                <a:solidFill>
                  <a:srgbClr val="E4A07C"/>
                </a:solidFill>
              </a:rPr>
              <a:t>Accommodation</a:t>
            </a:r>
          </a:p>
        </p:txBody>
      </p:sp>
      <p:pic>
        <p:nvPicPr>
          <p:cNvPr id="49158" name="Picture 1" descr="360 white.tif">
            <a:extLst>
              <a:ext uri="{FF2B5EF4-FFF2-40B4-BE49-F238E27FC236}">
                <a16:creationId xmlns:a16="http://schemas.microsoft.com/office/drawing/2014/main" id="{9268BBCF-4BA6-4966-8F7B-0F5FA78E0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1" y="5661026"/>
            <a:ext cx="13382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6" descr="PGL LOGO OFFICIAL_with Drop Shadow.png">
            <a:extLst>
              <a:ext uri="{FF2B5EF4-FFF2-40B4-BE49-F238E27FC236}">
                <a16:creationId xmlns:a16="http://schemas.microsoft.com/office/drawing/2014/main" id="{CEDF4F94-A770-4146-9891-7863B31AA0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1852614" y="1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A54AA26-E20B-4956-8437-C72EC4F2E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3429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581FC9-4D5D-4ADC-8FC8-AC2641F8D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429000"/>
            <a:ext cx="9144000" cy="3429000"/>
          </a:xfrm>
          <a:prstGeom prst="rect">
            <a:avLst/>
          </a:prstGeom>
          <a:solidFill>
            <a:srgbClr val="8C1A4A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25604" name="TextBox 3">
            <a:extLst>
              <a:ext uri="{FF2B5EF4-FFF2-40B4-BE49-F238E27FC236}">
                <a16:creationId xmlns:a16="http://schemas.microsoft.com/office/drawing/2014/main" id="{F8A59007-41F6-407A-90D6-A4840A649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386263"/>
            <a:ext cx="9648825" cy="270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nutritious, balanced meals per day</a:t>
            </a: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Self-service salad bar</a:t>
            </a: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Vegetarian option</a:t>
            </a: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Special diets catered for by prior arrangement</a:t>
            </a: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E4A07C"/>
              </a:buClr>
              <a:buFontTx/>
              <a:buChar char="•"/>
            </a:pPr>
            <a:r>
              <a:rPr lang="en-GB" altLang="en-US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Sample menus available online: </a:t>
            </a:r>
            <a:r>
              <a:rPr lang="en-GB" altLang="en-US" sz="2000" b="1">
                <a:solidFill>
                  <a:srgbClr val="E4A07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www.pgl.co.uk</a:t>
            </a: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B8E5FA"/>
              </a:buClr>
              <a:buFontTx/>
              <a:buChar char="•"/>
            </a:pPr>
            <a:endParaRPr lang="en-GB" altLang="en-US" sz="2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B8E5FA"/>
              </a:buClr>
              <a:buFontTx/>
              <a:buChar char="•"/>
            </a:pPr>
            <a:endParaRPr lang="en-GB" altLang="en-US" sz="2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200"/>
              </a:spcAft>
              <a:buClr>
                <a:srgbClr val="B8E5FA"/>
              </a:buClr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5605" name="Title 2">
            <a:extLst>
              <a:ext uri="{FF2B5EF4-FFF2-40B4-BE49-F238E27FC236}">
                <a16:creationId xmlns:a16="http://schemas.microsoft.com/office/drawing/2014/main" id="{355A20CC-19F3-490D-AAA4-35416501133D}"/>
              </a:ext>
            </a:extLst>
          </p:cNvPr>
          <p:cNvSpPr txBox="1">
            <a:spLocks/>
          </p:cNvSpPr>
          <p:nvPr/>
        </p:nvSpPr>
        <p:spPr bwMode="auto">
          <a:xfrm>
            <a:off x="2135188" y="3284539"/>
            <a:ext cx="77724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72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72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4A07C"/>
                </a:solidFill>
                <a:latin typeface="Arial" panose="020B0604020202020204" pitchFamily="34" charset="0"/>
              </a:rPr>
              <a:t>Catering and dietary needs </a:t>
            </a:r>
          </a:p>
        </p:txBody>
      </p:sp>
      <p:pic>
        <p:nvPicPr>
          <p:cNvPr id="25606" name="Picture 6" descr="PGL LOGO OFFICIAL_with Drop Shadow.png">
            <a:extLst>
              <a:ext uri="{FF2B5EF4-FFF2-40B4-BE49-F238E27FC236}">
                <a16:creationId xmlns:a16="http://schemas.microsoft.com/office/drawing/2014/main" id="{A7D5BD46-3EFF-4A34-A98C-CBF117996C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1852614" y="1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>
            <a:extLst>
              <a:ext uri="{FF2B5EF4-FFF2-40B4-BE49-F238E27FC236}">
                <a16:creationId xmlns:a16="http://schemas.microsoft.com/office/drawing/2014/main" id="{BDA844FE-C2CF-4B44-BFAA-E3F76681F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557338"/>
            <a:ext cx="4679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8F72CE-A4E0-4F28-9B6A-B0644C981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3429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37EC27-688F-40C4-A5C0-2B9249735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429000"/>
            <a:ext cx="9144000" cy="3429000"/>
          </a:xfrm>
          <a:prstGeom prst="rect">
            <a:avLst/>
          </a:prstGeom>
          <a:solidFill>
            <a:srgbClr val="8C1A4A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16389" name="Title 2">
            <a:extLst>
              <a:ext uri="{FF2B5EF4-FFF2-40B4-BE49-F238E27FC236}">
                <a16:creationId xmlns:a16="http://schemas.microsoft.com/office/drawing/2014/main" id="{DFA32A8E-3724-48AD-B0D5-FDD25217F452}"/>
              </a:ext>
            </a:extLst>
          </p:cNvPr>
          <p:cNvSpPr txBox="1">
            <a:spLocks/>
          </p:cNvSpPr>
          <p:nvPr/>
        </p:nvSpPr>
        <p:spPr bwMode="auto">
          <a:xfrm>
            <a:off x="2135188" y="3213101"/>
            <a:ext cx="77724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72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72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E4A07C"/>
                </a:solidFill>
                <a:latin typeface="Arial" panose="020B0604020202020204" pitchFamily="34" charset="0"/>
              </a:rPr>
              <a:t>Adventure activities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12991C07-2E44-4B6B-B866-9D7C3AFD2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552" y="4194855"/>
            <a:ext cx="8604448" cy="4052391"/>
          </a:xfrm>
          <a:prstGeom prst="rect">
            <a:avLst/>
          </a:prstGeom>
          <a:noFill/>
          <a:ln>
            <a:noFill/>
          </a:ln>
        </p:spPr>
        <p:txBody>
          <a:bodyPr numCol="3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Abseiling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1600" b="1" i="0" dirty="0" err="1">
                <a:solidFill>
                  <a:schemeClr val="bg1"/>
                </a:solidFill>
                <a:latin typeface="Arial"/>
                <a:cs typeface="Arial"/>
              </a:rPr>
              <a:t>Aeroball</a:t>
            </a: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Archery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Canoeing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Challenge Course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Climbing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Crate Challenge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Fencing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First Aid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Giant Swing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Jacob’s Ladder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Mountain Biking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Nature Trail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Orienteering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Problem Solving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Quad Biking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Raft Building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Sensory Trail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endParaRPr lang="en-GB" sz="16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Sports and Team Games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Survivor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Trapeze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Treetop Study Trail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Tunnel Trail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Vertical Challenge</a:t>
            </a:r>
          </a:p>
          <a:p>
            <a:pPr eaLnBrk="1" hangingPunct="1">
              <a:spcAft>
                <a:spcPts val="200"/>
              </a:spcAft>
              <a:buClr>
                <a:srgbClr val="E4A07C"/>
              </a:buClr>
              <a:buFontTx/>
              <a:buChar char="•"/>
              <a:defRPr/>
            </a:pPr>
            <a:r>
              <a:rPr lang="en-GB" sz="1600" b="1" i="0" dirty="0">
                <a:solidFill>
                  <a:schemeClr val="bg1"/>
                </a:solidFill>
                <a:latin typeface="Arial"/>
                <a:cs typeface="Arial"/>
              </a:rPr>
              <a:t> Zip Wire</a:t>
            </a:r>
          </a:p>
          <a:p>
            <a:pPr eaLnBrk="1" hangingPunct="1">
              <a:spcAft>
                <a:spcPts val="200"/>
              </a:spcAft>
              <a:buClr>
                <a:srgbClr val="B8E5FA"/>
              </a:buClr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spcAft>
                <a:spcPts val="200"/>
              </a:spcAft>
              <a:buClr>
                <a:srgbClr val="B8E5FA"/>
              </a:buClr>
              <a:buFontTx/>
              <a:buChar char="•"/>
              <a:defRPr/>
            </a:pPr>
            <a:endParaRPr lang="en-GB" sz="2000" b="1" i="0" dirty="0">
              <a:solidFill>
                <a:schemeClr val="bg1"/>
              </a:solidFill>
              <a:latin typeface="Arial"/>
              <a:cs typeface="Arial"/>
            </a:endParaRPr>
          </a:p>
          <a:p>
            <a:pPr eaLnBrk="1" hangingPunct="1">
              <a:defRPr/>
            </a:pPr>
            <a:endParaRPr lang="en-GB" dirty="0"/>
          </a:p>
        </p:txBody>
      </p:sp>
      <p:pic>
        <p:nvPicPr>
          <p:cNvPr id="16391" name="Picture 6" descr="PGL LOGO OFFICIAL_with Drop Shadow.png">
            <a:extLst>
              <a:ext uri="{FF2B5EF4-FFF2-40B4-BE49-F238E27FC236}">
                <a16:creationId xmlns:a16="http://schemas.microsoft.com/office/drawing/2014/main" id="{BCACCC8E-41B1-4439-9D31-AF37FB57D5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>
            <a:fillRect/>
          </a:stretch>
        </p:blipFill>
        <p:spPr bwMode="auto">
          <a:xfrm>
            <a:off x="1852614" y="1"/>
            <a:ext cx="1328737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C26A70-1CA7-4F56-9135-643A4590CE8E}"/>
              </a:ext>
            </a:extLst>
          </p:cNvPr>
          <p:cNvSpPr txBox="1"/>
          <p:nvPr/>
        </p:nvSpPr>
        <p:spPr>
          <a:xfrm>
            <a:off x="986901" y="417249"/>
            <a:ext cx="10607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 what does PGL give your child other than a great time?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2198BB-2903-4F08-94D7-E0D8C9733C67}"/>
              </a:ext>
            </a:extLst>
          </p:cNvPr>
          <p:cNvSpPr txBox="1"/>
          <p:nvPr/>
        </p:nvSpPr>
        <p:spPr>
          <a:xfrm>
            <a:off x="1666043" y="1136342"/>
            <a:ext cx="9055222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Independence: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Looking after themselves and their belongings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Being on time – thinking about how long they need to get ready without being reminded or guided.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Organised – making sure that they have what they need for the time they are away from their room.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Choosing food for themselves – making the right decisions.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965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A18435A-1CCC-4258-9BC7-C531460D5D2A}"/>
              </a:ext>
            </a:extLst>
          </p:cNvPr>
          <p:cNvSpPr txBox="1"/>
          <p:nvPr/>
        </p:nvSpPr>
        <p:spPr>
          <a:xfrm>
            <a:off x="1651246" y="976544"/>
            <a:ext cx="917951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Resilience and perseverance:</a:t>
            </a:r>
          </a:p>
          <a:p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Trying something new for the very first time.</a:t>
            </a:r>
          </a:p>
          <a:p>
            <a:endParaRPr lang="en-GB" sz="2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Having a good go at activities, even when they feel completely out of their comfort zone.</a:t>
            </a:r>
          </a:p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They will find confidence in themselves and in others.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Working together, encouraging and supporting each other will really help.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0976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95D3A7-A677-4703-8464-6AF45823A0CB}"/>
              </a:ext>
            </a:extLst>
          </p:cNvPr>
          <p:cNvSpPr txBox="1"/>
          <p:nvPr/>
        </p:nvSpPr>
        <p:spPr>
          <a:xfrm>
            <a:off x="3653770" y="179861"/>
            <a:ext cx="4705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PGL 2027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62940F-5AED-486D-BD39-40CFFCCBACCB}"/>
              </a:ext>
            </a:extLst>
          </p:cNvPr>
          <p:cNvSpPr txBox="1"/>
          <p:nvPr/>
        </p:nvSpPr>
        <p:spPr>
          <a:xfrm>
            <a:off x="1337569" y="1045828"/>
            <a:ext cx="95168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Monday 14</a:t>
            </a:r>
            <a:r>
              <a:rPr lang="en-GB" sz="24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Friday 18</a:t>
            </a:r>
            <a:r>
              <a:rPr lang="en-GB" sz="24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June 2027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new deposit of £60 must be paid by the 11</a:t>
            </a:r>
            <a:r>
              <a:rPr lang="en-GB" sz="2400" baseline="30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June to secure your child's place – this is non-refundable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 will go live on ‘School Money’ before half term.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full price cannot be confirmed until we know how many children wish to attend, however it will be between £540 and £560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 can be paid in four instalments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price includes: accommodation /bedding/ food/ coach and activities</a:t>
            </a:r>
          </a:p>
        </p:txBody>
      </p:sp>
    </p:spTree>
    <p:extLst>
      <p:ext uri="{BB962C8B-B14F-4D97-AF65-F5344CB8AC3E}">
        <p14:creationId xmlns:p14="http://schemas.microsoft.com/office/powerpoint/2010/main" val="2702778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669</Words>
  <Application>Microsoft Office PowerPoint</Application>
  <PresentationFormat>Widescreen</PresentationFormat>
  <Paragraphs>113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Courier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Tina Musson</dc:creator>
  <cp:lastModifiedBy>Tina Musson</cp:lastModifiedBy>
  <cp:revision>24</cp:revision>
  <dcterms:created xsi:type="dcterms:W3CDTF">2025-07-14T14:02:47Z</dcterms:created>
  <dcterms:modified xsi:type="dcterms:W3CDTF">2026-05-21T15:03:27Z</dcterms:modified>
</cp:coreProperties>
</file>